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4"/>
  </p:sldMasterIdLst>
  <p:notesMasterIdLst>
    <p:notesMasterId r:id="rId27"/>
  </p:notesMasterIdLst>
  <p:handoutMasterIdLst>
    <p:handoutMasterId r:id="rId28"/>
  </p:handoutMasterIdLst>
  <p:sldIdLst>
    <p:sldId id="271" r:id="rId5"/>
    <p:sldId id="272" r:id="rId6"/>
    <p:sldId id="273" r:id="rId7"/>
    <p:sldId id="274" r:id="rId8"/>
    <p:sldId id="275" r:id="rId9"/>
    <p:sldId id="276" r:id="rId10"/>
    <p:sldId id="281" r:id="rId11"/>
    <p:sldId id="278" r:id="rId12"/>
    <p:sldId id="282" r:id="rId13"/>
    <p:sldId id="286" r:id="rId14"/>
    <p:sldId id="293" r:id="rId15"/>
    <p:sldId id="280" r:id="rId16"/>
    <p:sldId id="279" r:id="rId17"/>
    <p:sldId id="283" r:id="rId18"/>
    <p:sldId id="284" r:id="rId19"/>
    <p:sldId id="285" r:id="rId20"/>
    <p:sldId id="288" r:id="rId21"/>
    <p:sldId id="294" r:id="rId22"/>
    <p:sldId id="287" r:id="rId23"/>
    <p:sldId id="291" r:id="rId24"/>
    <p:sldId id="290" r:id="rId25"/>
    <p:sldId id="292" r:id="rId26"/>
  </p:sldIdLst>
  <p:sldSz cx="12192000" cy="6858000"/>
  <p:notesSz cx="6740525" cy="9867900"/>
  <p:defaultTextStyle>
    <a:defPPr>
      <a:defRPr lang="de-DE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4596" userDrawn="1">
          <p15:clr>
            <a:srgbClr val="A4A3A4"/>
          </p15:clr>
        </p15:guide>
        <p15:guide id="6" orient="horz" pos="20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2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08">
          <p15:clr>
            <a:srgbClr val="A4A3A4"/>
          </p15:clr>
        </p15:guide>
        <p15:guide id="4" pos="21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A1"/>
    <a:srgbClr val="3F3F3F"/>
    <a:srgbClr val="707173"/>
    <a:srgbClr val="E6E6E6"/>
    <a:srgbClr val="CC071E"/>
    <a:srgbClr val="EE0B1B"/>
    <a:srgbClr val="FFD451"/>
    <a:srgbClr val="97F5CE"/>
    <a:srgbClr val="30AB95"/>
    <a:srgbClr val="8BA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11" autoAdjust="0"/>
  </p:normalViewPr>
  <p:slideViewPr>
    <p:cSldViewPr snapToGrid="0" snapToObjects="1">
      <p:cViewPr varScale="1">
        <p:scale>
          <a:sx n="104" d="100"/>
          <a:sy n="104" d="100"/>
        </p:scale>
        <p:origin x="720" y="200"/>
      </p:cViewPr>
      <p:guideLst>
        <p:guide pos="4596"/>
        <p:guide orient="horz" pos="20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2" d="100"/>
          <a:sy n="112" d="100"/>
        </p:scale>
        <p:origin x="3078" y="96"/>
      </p:cViewPr>
      <p:guideLst>
        <p:guide orient="horz" pos="3152"/>
        <p:guide pos="2140"/>
        <p:guide orient="horz" pos="3108"/>
        <p:guide pos="21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7938" y="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A2E7B-EB49-4D78-A2D8-FB41209B0D8F}" type="datetimeFigureOut">
              <a:rPr lang="de-CH" smtClean="0"/>
              <a:t>15.04.24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7938" y="937260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FC997-1103-4195-97DA-2E0C7B7A4B1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6031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8072" y="0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/>
          <a:lstStyle>
            <a:lvl1pPr algn="r">
              <a:defRPr sz="1200"/>
            </a:lvl1pPr>
          </a:lstStyle>
          <a:p>
            <a:fld id="{1F159BB1-CC1D-4F4F-ACA8-3A235456BEA3}" type="datetimeFigureOut">
              <a:rPr lang="de-DE" smtClean="0"/>
              <a:pPr/>
              <a:t>15.04.24</a:t>
            </a:fld>
            <a:endParaRPr lang="de-C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39775"/>
            <a:ext cx="6578600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79" tIns="45190" rIns="90379" bIns="45190" rtlCol="0" anchor="ctr"/>
          <a:lstStyle/>
          <a:p>
            <a:endParaRPr lang="de-C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053" y="4687253"/>
            <a:ext cx="5392420" cy="4440555"/>
          </a:xfrm>
          <a:prstGeom prst="rect">
            <a:avLst/>
          </a:prstGeom>
        </p:spPr>
        <p:txBody>
          <a:bodyPr vert="horz" lIns="90379" tIns="45190" rIns="90379" bIns="451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2792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8072" y="9372792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 anchor="b"/>
          <a:lstStyle>
            <a:lvl1pPr algn="r">
              <a:defRPr sz="1200"/>
            </a:lvl1pPr>
          </a:lstStyle>
          <a:p>
            <a:fld id="{DA168281-B8F8-474D-9FE0-8C82ED0FD368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000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94347" y="4251479"/>
            <a:ext cx="10184035" cy="207464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28045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39838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7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139" y="3234631"/>
            <a:ext cx="1018892" cy="573932"/>
          </a:xfrm>
          <a:prstGeom prst="rect">
            <a:avLst/>
          </a:prstGeom>
        </p:spPr>
      </p:pic>
      <p:sp>
        <p:nvSpPr>
          <p:cNvPr id="8" name="Titel 2"/>
          <p:cNvSpPr>
            <a:spLocks noGrp="1"/>
          </p:cNvSpPr>
          <p:nvPr>
            <p:ph type="title"/>
          </p:nvPr>
        </p:nvSpPr>
        <p:spPr>
          <a:xfrm>
            <a:off x="1694348" y="3319200"/>
            <a:ext cx="10184034" cy="571321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1100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40470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150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1" y="2261440"/>
            <a:ext cx="6955241" cy="45965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7539041" y="2260600"/>
            <a:ext cx="4072993" cy="3057800"/>
          </a:xfrm>
          <a:prstGeom prst="rect">
            <a:avLst/>
          </a:prstGeom>
        </p:spPr>
        <p:txBody>
          <a:bodyPr/>
          <a:lstStyle>
            <a:lvl1pPr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F94118-37F5-4B65-9CE9-3F639A3D83DE}"/>
              </a:ext>
            </a:extLst>
          </p:cNvPr>
          <p:cNvGrpSpPr/>
          <p:nvPr userDrawn="1"/>
        </p:nvGrpSpPr>
        <p:grpSpPr>
          <a:xfrm>
            <a:off x="3319200" y="2681999"/>
            <a:ext cx="3240000" cy="3348001"/>
            <a:chOff x="3319200" y="2681999"/>
            <a:chExt cx="3240000" cy="334800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AE17DE-EEC3-4478-A345-BD19BE885F63}"/>
                </a:ext>
              </a:extLst>
            </p:cNvPr>
            <p:cNvSpPr txBox="1"/>
            <p:nvPr/>
          </p:nvSpPr>
          <p:spPr>
            <a:xfrm>
              <a:off x="3319200" y="2790000"/>
              <a:ext cx="3240000" cy="3132000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</p:spPr>
          <p:txBody>
            <a:bodyPr wrap="square" lIns="252000" tIns="252000" rIns="252000" bIns="252000" rtlCol="0" anchor="t" anchorCtr="0">
              <a:noAutofit/>
            </a:bodyPr>
            <a:lstStyle/>
            <a:p>
              <a:endParaRPr lang="de-CH" sz="11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90AAE1-C48E-4BBF-A361-9D7A8ADCE2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19200" y="2681999"/>
              <a:ext cx="245250" cy="216000"/>
              <a:chOff x="3283463" y="1206820"/>
              <a:chExt cx="720000" cy="634128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B85094E3-FB11-4DC9-A32E-03A950AE2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83463" y="1206820"/>
                <a:ext cx="720000" cy="317064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427C908E-AB51-4F77-B4B2-684EEC32B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3283463" y="1523884"/>
                <a:ext cx="720000" cy="317064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A81D5D-7FF9-49C0-A2B7-348172D0CE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6313950" y="5814000"/>
              <a:ext cx="245250" cy="216000"/>
              <a:chOff x="3283463" y="1206820"/>
              <a:chExt cx="720000" cy="634128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E284B9C8-9A5B-40AD-B7D9-B2173E4BC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83463" y="1206820"/>
                <a:ext cx="720000" cy="317064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FC45B22A-4E41-4E31-AB83-E6D33DDAF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3283463" y="1523884"/>
                <a:ext cx="720000" cy="3170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9938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57" userDrawn="1">
          <p15:clr>
            <a:srgbClr val="FBAE40"/>
          </p15:clr>
        </p15:guide>
        <p15:guide id="2" pos="7287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agw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457849"/>
            <a:ext cx="12201536" cy="2915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3200" dirty="0"/>
          </a:p>
        </p:txBody>
      </p:sp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1689432" y="2435697"/>
            <a:ext cx="9888000" cy="96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7200" b="0">
                <a:solidFill>
                  <a:schemeClr val="accent1"/>
                </a:solidFill>
              </a:defRPr>
            </a:lvl1pPr>
          </a:lstStyle>
          <a:p>
            <a:r>
              <a:rPr lang="de-DE" sz="7200" b="1" dirty="0"/>
              <a:t>Schlagwort</a:t>
            </a:r>
            <a:endParaRPr lang="de-CH" sz="7200" b="1" dirty="0"/>
          </a:p>
        </p:txBody>
      </p:sp>
      <p:sp>
        <p:nvSpPr>
          <p:cNvPr id="6" name="Rechteck 5"/>
          <p:cNvSpPr/>
          <p:nvPr userDrawn="1"/>
        </p:nvSpPr>
        <p:spPr>
          <a:xfrm>
            <a:off x="0" y="5238749"/>
            <a:ext cx="12201536" cy="1619251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0" y="-1"/>
            <a:ext cx="12201535" cy="1457849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89432" y="4438650"/>
            <a:ext cx="9888000" cy="590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CH" sz="2800" kern="1200" baseline="0" dirty="0">
                <a:cs typeface="+mn-cs"/>
              </a:defRPr>
            </a:lvl1pPr>
          </a:lstStyle>
          <a:p>
            <a:pPr lvl="0" defTabSz="609585" latinLnBrk="0"/>
            <a:r>
              <a:rPr lang="de-DE" dirty="0"/>
              <a:t>Untertitel / Ergänzung</a:t>
            </a:r>
            <a:endParaRPr lang="de-CH" dirty="0"/>
          </a:p>
        </p:txBody>
      </p:sp>
      <p:pic>
        <p:nvPicPr>
          <p:cNvPr id="10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3617" y="348552"/>
            <a:ext cx="1115936" cy="62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5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stiegsfolie nur 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4">
            <a:extLst>
              <a:ext uri="{FF2B5EF4-FFF2-40B4-BE49-F238E27FC236}">
                <a16:creationId xmlns:a16="http://schemas.microsoft.com/office/drawing/2014/main" id="{3351DDB1-5605-474C-9CF3-A855A440AB49}"/>
              </a:ext>
            </a:extLst>
          </p:cNvPr>
          <p:cNvSpPr/>
          <p:nvPr userDrawn="1"/>
        </p:nvSpPr>
        <p:spPr>
          <a:xfrm>
            <a:off x="0" y="0"/>
            <a:ext cx="12191999" cy="2804584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252000" rIns="72000" bIns="72000" rtlCol="0" anchor="ctr">
            <a:noAutofit/>
          </a:bodyPr>
          <a:lstStyle/>
          <a:p>
            <a:pPr marL="0" lvl="0" indent="0" algn="ctr" defTabSz="609585" rtl="0" eaLnBrk="1" fontAlgn="base" latinLnBrk="0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</a:pPr>
            <a:endParaRPr lang="de-CH" sz="4267" b="1" kern="1200" baseline="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3EE70-4BC0-4F4C-BDBB-2D977B090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5999" y="1184536"/>
            <a:ext cx="6480000" cy="435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B908D-5271-4D72-B82D-E538A808AA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89999" y="4296262"/>
            <a:ext cx="2412000" cy="107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1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1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3617" y="3177802"/>
            <a:ext cx="1115936" cy="628597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0" y="0"/>
            <a:ext cx="12192000" cy="2804584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32690" y="4251476"/>
            <a:ext cx="4478476" cy="2050951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414681" y="4251476"/>
            <a:ext cx="4463700" cy="2050951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832690" y="3319200"/>
            <a:ext cx="9045691" cy="571321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9BD09D1-86BD-41F4-847F-EE80F202E1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8000" y="1191473"/>
            <a:ext cx="6516000" cy="42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34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2 Na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>
          <a:xfrm>
            <a:off x="0" y="0"/>
            <a:ext cx="12192000" cy="2804584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23" name="Titel 5"/>
          <p:cNvSpPr>
            <a:spLocks noGrp="1"/>
          </p:cNvSpPr>
          <p:nvPr>
            <p:ph type="title"/>
          </p:nvPr>
        </p:nvSpPr>
        <p:spPr>
          <a:xfrm>
            <a:off x="2832690" y="3177802"/>
            <a:ext cx="4478476" cy="6809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867"/>
              <a:t>Click to edit Master title style</a:t>
            </a:r>
            <a:endParaRPr lang="en-US" sz="1867" dirty="0"/>
          </a:p>
        </p:txBody>
      </p:sp>
      <p:sp>
        <p:nvSpPr>
          <p:cNvPr id="3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414681" y="3175532"/>
            <a:ext cx="4464526" cy="1090120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sp>
        <p:nvSpPr>
          <p:cNvPr id="3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424163" y="4618805"/>
            <a:ext cx="4454217" cy="1412487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832690" y="4635129"/>
            <a:ext cx="4478476" cy="1412487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pic>
        <p:nvPicPr>
          <p:cNvPr id="1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3617" y="3177802"/>
            <a:ext cx="1115936" cy="62859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A9DC520-04E4-4556-A575-783FE3B035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8000" y="1191473"/>
            <a:ext cx="6516000" cy="42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6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9431" y="1653117"/>
            <a:ext cx="10188951" cy="46566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6pPr>
              <a:buAutoNum type="arabicPeriod"/>
              <a:defRPr/>
            </a:lvl6pPr>
            <a:lvl8pPr marL="0" indent="0">
              <a:buFont typeface="+mj-lt"/>
              <a:buNone/>
              <a:defRPr/>
            </a:lvl8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40470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474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8" y="1653117"/>
            <a:ext cx="5040000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6838382" y="1653117"/>
            <a:ext cx="5040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8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8" y="1653117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5127175" y="1653117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8" name="Inhaltsplatzhalter 8"/>
          <p:cNvSpPr>
            <a:spLocks noGrp="1"/>
          </p:cNvSpPr>
          <p:nvPr>
            <p:ph sz="quarter" idx="15" hasCustomPrompt="1"/>
          </p:nvPr>
        </p:nvSpPr>
        <p:spPr>
          <a:xfrm>
            <a:off x="8566383" y="1653116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72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/3;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8" y="1653117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8" name="Inhaltsplatzhalter 8"/>
          <p:cNvSpPr>
            <a:spLocks noGrp="1"/>
          </p:cNvSpPr>
          <p:nvPr>
            <p:ph sz="quarter" idx="15" hasCustomPrompt="1"/>
          </p:nvPr>
        </p:nvSpPr>
        <p:spPr>
          <a:xfrm>
            <a:off x="5127175" y="1653116"/>
            <a:ext cx="6751208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375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/3;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7" y="1653117"/>
            <a:ext cx="6751207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8" name="Inhaltsplatzhalter 8"/>
          <p:cNvSpPr>
            <a:spLocks noGrp="1"/>
          </p:cNvSpPr>
          <p:nvPr>
            <p:ph sz="quarter" idx="15" hasCustomPrompt="1"/>
          </p:nvPr>
        </p:nvSpPr>
        <p:spPr>
          <a:xfrm>
            <a:off x="8566383" y="1653116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24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89431" y="1659465"/>
            <a:ext cx="10188951" cy="46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dirty="0"/>
              <a:t>Stufe 1 - Text</a:t>
            </a:r>
          </a:p>
          <a:p>
            <a:pPr lvl="1"/>
            <a:r>
              <a:rPr lang="de-CH" noProof="0" dirty="0"/>
              <a:t>Stufe 2 - Aufzählung Ebene 1</a:t>
            </a:r>
          </a:p>
          <a:p>
            <a:pPr lvl="2"/>
            <a:r>
              <a:rPr lang="de-CH" noProof="0" dirty="0"/>
              <a:t>Stufe 3 - Aufzählung Ebene 2</a:t>
            </a:r>
          </a:p>
          <a:p>
            <a:pPr lvl="3"/>
            <a:r>
              <a:rPr lang="de-CH" noProof="0" dirty="0"/>
              <a:t>Stufe 4 - Aufzählung Ebene 3</a:t>
            </a:r>
          </a:p>
          <a:p>
            <a:pPr lvl="4"/>
            <a:r>
              <a:rPr lang="de-CH" noProof="0" dirty="0"/>
              <a:t>Stufe 5 - Nummerierung Ebene 1</a:t>
            </a:r>
          </a:p>
          <a:p>
            <a:pPr lvl="5"/>
            <a:r>
              <a:rPr lang="de-CH" noProof="0" dirty="0"/>
              <a:t>Stufe 6 - Nummerierung Ebene 2</a:t>
            </a:r>
          </a:p>
          <a:p>
            <a:pPr lvl="6"/>
            <a:r>
              <a:rPr lang="de-CH" noProof="0" dirty="0"/>
              <a:t>Stufe 7 - Nummerierung Ebene </a:t>
            </a:r>
            <a:r>
              <a:rPr lang="en-US" noProof="0" dirty="0"/>
              <a:t>3</a:t>
            </a:r>
          </a:p>
          <a:p>
            <a:pPr lvl="7"/>
            <a:r>
              <a:rPr lang="de-CH" noProof="0" dirty="0"/>
              <a:t>Stufe 8 - Text</a:t>
            </a:r>
            <a:endParaRPr lang="en-US" noProof="0" dirty="0"/>
          </a:p>
          <a:p>
            <a:pPr lvl="8"/>
            <a:r>
              <a:rPr lang="en-US" noProof="0" dirty="0" err="1"/>
              <a:t>Stufe</a:t>
            </a:r>
            <a:r>
              <a:rPr lang="en-US" noProof="0" dirty="0"/>
              <a:t> 9 - Text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39838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object 45"/>
          <p:cNvSpPr/>
          <p:nvPr userDrawn="1"/>
        </p:nvSpPr>
        <p:spPr>
          <a:xfrm flipV="1">
            <a:off x="1822449" y="100331"/>
            <a:ext cx="45719" cy="45719"/>
          </a:xfrm>
          <a:custGeom>
            <a:avLst/>
            <a:gdLst/>
            <a:ahLst/>
            <a:cxnLst/>
            <a:rect l="l" t="t" r="r" b="b"/>
            <a:pathLst>
              <a:path h="986155">
                <a:moveTo>
                  <a:pt x="0" y="0"/>
                </a:moveTo>
                <a:lnTo>
                  <a:pt x="0" y="985785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Bild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13617" y="348552"/>
            <a:ext cx="1115936" cy="628597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689431" y="504150"/>
            <a:ext cx="10188951" cy="57132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33" r:id="rId2"/>
    <p:sldLayoutId id="2147483714" r:id="rId3"/>
    <p:sldLayoutId id="2147483715" r:id="rId4"/>
    <p:sldLayoutId id="2147483704" r:id="rId5"/>
    <p:sldLayoutId id="2147483705" r:id="rId6"/>
    <p:sldLayoutId id="2147483730" r:id="rId7"/>
    <p:sldLayoutId id="2147483731" r:id="rId8"/>
    <p:sldLayoutId id="2147483732" r:id="rId9"/>
    <p:sldLayoutId id="2147483729" r:id="rId10"/>
    <p:sldLayoutId id="2147483706" r:id="rId11"/>
    <p:sldLayoutId id="2147483734" r:id="rId12"/>
  </p:sldLayoutIdLst>
  <p:hf hdr="0" ftr="0" dt="0"/>
  <p:txStyles>
    <p:titleStyle>
      <a:lvl1pPr algn="l" rtl="0" eaLnBrk="1" fontAlgn="base" hangingPunct="1">
        <a:lnSpc>
          <a:spcPts val="3800"/>
        </a:lnSpc>
        <a:spcBef>
          <a:spcPct val="0"/>
        </a:spcBef>
        <a:spcAft>
          <a:spcPct val="0"/>
        </a:spcAft>
        <a:defRPr sz="3400" b="0" i="0" cap="none" spc="0" baseline="0">
          <a:solidFill>
            <a:schemeClr val="bg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9pPr>
    </p:titleStyle>
    <p:bodyStyle>
      <a:lvl1pPr marL="0" indent="0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Tx/>
        <a:buNone/>
        <a:defRPr sz="1800" baseline="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1pPr>
      <a:lvl2pPr marL="359991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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2pPr>
      <a:lvl3pPr marL="719982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3pPr>
      <a:lvl4pPr marL="1079973" indent="-359991" algn="l" rtl="0" eaLnBrk="1" fontAlgn="base" hangingPunct="1">
        <a:spcBef>
          <a:spcPts val="333"/>
        </a:spcBef>
        <a:spcAft>
          <a:spcPct val="0"/>
        </a:spcAft>
        <a:buClr>
          <a:schemeClr val="bg2"/>
        </a:buClr>
        <a:buSzPct val="100000"/>
        <a:buFont typeface="Arial" panose="020B0604020202020204" pitchFamily="34" charset="0"/>
        <a:buChar char="•"/>
        <a:defRPr sz="1400" baseline="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4pPr>
      <a:lvl5pPr marL="0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+mj-lt"/>
        <a:buAutoNum type="arabicPeriod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5pPr>
      <a:lvl6pPr marL="719982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+mj-lt"/>
        <a:buAutoNum type="arabicPeriod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6pPr>
      <a:lvl7pPr marL="1079973" indent="-359991" algn="l" rtl="0" eaLnBrk="1" fontAlgn="base" hangingPunct="1">
        <a:spcBef>
          <a:spcPts val="333"/>
        </a:spcBef>
        <a:spcAft>
          <a:spcPct val="0"/>
        </a:spcAft>
        <a:buClr>
          <a:schemeClr val="bg2"/>
        </a:buClr>
        <a:buFont typeface="+mj-lt"/>
        <a:buAutoNum type="arabicPeriod"/>
        <a:defRPr sz="1400" baseline="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7pPr>
      <a:lvl8pPr marL="0" indent="0" algn="l" rtl="0" eaLnBrk="1" fontAlgn="base" hangingPunct="1">
        <a:spcBef>
          <a:spcPts val="667"/>
        </a:spcBef>
        <a:spcAft>
          <a:spcPct val="0"/>
        </a:spcAft>
        <a:buClr>
          <a:srgbClr val="C00000"/>
        </a:buClr>
        <a:buFont typeface="+mj-lt"/>
        <a:buNone/>
        <a:tabLst>
          <a:tab pos="958827" algn="l"/>
        </a:tabLst>
        <a:defRPr sz="1800" baseline="0">
          <a:solidFill>
            <a:schemeClr val="bg2"/>
          </a:solidFill>
          <a:latin typeface="+mj-lt"/>
          <a:ea typeface="+mn-ea"/>
        </a:defRPr>
      </a:lvl8pPr>
      <a:lvl9pPr marL="0" indent="0" algn="l" rtl="0" eaLnBrk="1" fontAlgn="base" hangingPunct="1">
        <a:spcBef>
          <a:spcPts val="667"/>
        </a:spcBef>
        <a:spcAft>
          <a:spcPct val="0"/>
        </a:spcAft>
        <a:defRPr sz="1800">
          <a:solidFill>
            <a:schemeClr val="bg2"/>
          </a:solidFill>
          <a:latin typeface="+mj-lt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coroutines" TargetMode="External"/><Relationship Id="rId2" Type="http://schemas.openxmlformats.org/officeDocument/2006/relationships/hyperlink" Target="https://github.com/bbvch/embedded-community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youtu.be/lm10Cj-HNKQ" TargetMode="External"/><Relationship Id="rId5" Type="http://schemas.openxmlformats.org/officeDocument/2006/relationships/hyperlink" Target="https://youtu.be/8sEe-4tig_A" TargetMode="External"/><Relationship Id="rId4" Type="http://schemas.openxmlformats.org/officeDocument/2006/relationships/hyperlink" Target="https://en.cppreference.com/w/cpp/coroutin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291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EAB1EA-7904-ACD1-E3CE-D7816F712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10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3BC0C4-A68F-E9CB-1758-68D54D4B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Relation of Return object and Promise object</a:t>
            </a:r>
            <a:endParaRPr lang="de-CH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E9AA03-5929-556C-04C6-6D693B4862E6}"/>
              </a:ext>
            </a:extLst>
          </p:cNvPr>
          <p:cNvGrpSpPr/>
          <p:nvPr/>
        </p:nvGrpSpPr>
        <p:grpSpPr>
          <a:xfrm>
            <a:off x="7029202" y="1681610"/>
            <a:ext cx="2030681" cy="1846614"/>
            <a:chOff x="6102926" y="2202872"/>
            <a:chExt cx="2030681" cy="184661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E005D2-DA1D-0B80-B4CE-8DD88CF22F5B}"/>
                </a:ext>
              </a:extLst>
            </p:cNvPr>
            <p:cNvSpPr/>
            <p:nvPr/>
          </p:nvSpPr>
          <p:spPr>
            <a:xfrm>
              <a:off x="6102926" y="2202872"/>
              <a:ext cx="2030681" cy="1846614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72000" tIns="72000" rIns="72000" bIns="72000" rtlCol="0" anchor="t">
              <a:noAutofit/>
            </a:bodyPr>
            <a:lstStyle/>
            <a:p>
              <a:pPr algn="ctr"/>
              <a:r>
                <a:rPr lang="en-CH" sz="1600" dirty="0">
                  <a:solidFill>
                    <a:schemeClr val="bg1"/>
                  </a:solidFill>
                </a:rPr>
                <a:t>Coroutine context (heap)</a:t>
              </a:r>
              <a:endParaRPr lang="de-CH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1D3F43-BD19-9DD8-05F7-D1129DA961EA}"/>
                </a:ext>
              </a:extLst>
            </p:cNvPr>
            <p:cNvSpPr/>
            <p:nvPr/>
          </p:nvSpPr>
          <p:spPr>
            <a:xfrm>
              <a:off x="6268192" y="3196678"/>
              <a:ext cx="1700151" cy="6966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en-CH" sz="1600" dirty="0">
                  <a:solidFill>
                    <a:schemeClr val="bg1"/>
                  </a:solidFill>
                </a:rPr>
                <a:t>Promise object</a:t>
              </a:r>
              <a:endParaRPr lang="de-CH" sz="16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AC50BC-D9BD-A782-3437-4C766B25E932}"/>
              </a:ext>
            </a:extLst>
          </p:cNvPr>
          <p:cNvGrpSpPr/>
          <p:nvPr/>
        </p:nvGrpSpPr>
        <p:grpSpPr>
          <a:xfrm>
            <a:off x="2186048" y="1933883"/>
            <a:ext cx="2030681" cy="1654631"/>
            <a:chOff x="2186049" y="2770902"/>
            <a:chExt cx="2030681" cy="16546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A302A9-CA3D-8B9C-8CE5-2547574ACDF7}"/>
                </a:ext>
              </a:extLst>
            </p:cNvPr>
            <p:cNvSpPr/>
            <p:nvPr/>
          </p:nvSpPr>
          <p:spPr>
            <a:xfrm>
              <a:off x="2186049" y="2770902"/>
              <a:ext cx="2030681" cy="165463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72000" tIns="72000" rIns="72000" bIns="72000" rtlCol="0" anchor="t">
              <a:noAutofit/>
            </a:bodyPr>
            <a:lstStyle/>
            <a:p>
              <a:pPr algn="ctr"/>
              <a:r>
                <a:rPr lang="en-CH" sz="1600" dirty="0">
                  <a:solidFill>
                    <a:schemeClr val="bg1"/>
                  </a:solidFill>
                </a:rPr>
                <a:t>Return object (stack)</a:t>
              </a:r>
              <a:endParaRPr lang="de-CH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C5B222-23FF-1772-0CCE-767A18563DF0}"/>
                </a:ext>
              </a:extLst>
            </p:cNvPr>
            <p:cNvSpPr/>
            <p:nvPr/>
          </p:nvSpPr>
          <p:spPr>
            <a:xfrm>
              <a:off x="2345375" y="3245744"/>
              <a:ext cx="1712027" cy="101749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lIns="72000" tIns="72000" rIns="72000" bIns="72000" rtlCol="0" anchor="t">
              <a:noAutofit/>
            </a:bodyPr>
            <a:lstStyle/>
            <a:p>
              <a:pPr algn="ctr"/>
              <a:r>
                <a:rPr lang="en-CH" sz="1600" dirty="0" err="1">
                  <a:solidFill>
                    <a:schemeClr val="bg1"/>
                  </a:solidFill>
                </a:rPr>
                <a:t>coroutine_handle</a:t>
              </a:r>
              <a:endParaRPr lang="en-CH" sz="1600" dirty="0">
                <a:solidFill>
                  <a:schemeClr val="bg1"/>
                </a:solidFill>
              </a:endParaRPr>
            </a:p>
            <a:p>
              <a:r>
                <a:rPr lang="en-CH" sz="1000" dirty="0">
                  <a:latin typeface="Lucida Sans Typewriter" panose="020B0509030504030204" pitchFamily="49" charset="0"/>
                </a:rPr>
                <a:t>prom</a:t>
              </a:r>
              <a:r>
                <a:rPr lang="de-CH" sz="1000" dirty="0" err="1">
                  <a:latin typeface="Lucida Sans Typewriter" panose="020B0509030504030204" pitchFamily="49" charset="0"/>
                </a:rPr>
                <a:t>is</a:t>
              </a:r>
              <a:r>
                <a:rPr lang="en-CH" sz="1000" dirty="0">
                  <a:latin typeface="Lucida Sans Typewriter" panose="020B0509030504030204" pitchFamily="49" charset="0"/>
                </a:rPr>
                <a:t>e()</a:t>
              </a:r>
            </a:p>
            <a:p>
              <a:r>
                <a:rPr lang="en-CH" sz="1000" dirty="0">
                  <a:latin typeface="Lucida Sans Typewriter" panose="020B0509030504030204" pitchFamily="49" charset="0"/>
                </a:rPr>
                <a:t>done()</a:t>
              </a:r>
            </a:p>
            <a:p>
              <a:r>
                <a:rPr lang="en-CH" sz="1000" dirty="0">
                  <a:latin typeface="Lucida Sans Typewriter" panose="020B0509030504030204" pitchFamily="49" charset="0"/>
                </a:rPr>
                <a:t>resume()</a:t>
              </a:r>
            </a:p>
            <a:p>
              <a:r>
                <a:rPr lang="en-CH" sz="1000" dirty="0">
                  <a:latin typeface="Lucida Sans Typewriter" panose="020B0509030504030204" pitchFamily="49" charset="0"/>
                </a:rPr>
                <a:t>destroy()</a:t>
              </a:r>
              <a:endParaRPr lang="de-CH" sz="1000" dirty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20104D-CE34-212F-7A75-1E0C8C0F97D9}"/>
              </a:ext>
            </a:extLst>
          </p:cNvPr>
          <p:cNvCxnSpPr>
            <a:cxnSpLocks/>
          </p:cNvCxnSpPr>
          <p:nvPr/>
        </p:nvCxnSpPr>
        <p:spPr bwMode="auto">
          <a:xfrm flipH="1">
            <a:off x="4216730" y="3215916"/>
            <a:ext cx="297773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68EA33-B0E0-3FA5-44AD-360660C599C5}"/>
              </a:ext>
            </a:extLst>
          </p:cNvPr>
          <p:cNvSpPr txBox="1"/>
          <p:nvPr/>
        </p:nvSpPr>
        <p:spPr>
          <a:xfrm>
            <a:off x="5029199" y="3269804"/>
            <a:ext cx="1187533" cy="2493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CH" sz="1600" dirty="0">
                <a:latin typeface="+mj-lt"/>
              </a:rPr>
              <a:t>&lt;&lt;creates&gt;&gt;</a:t>
            </a:r>
            <a:endParaRPr lang="de-CH" sz="1600" dirty="0" err="1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6DCF4C-BD91-E61B-6549-B29491B00F40}"/>
              </a:ext>
            </a:extLst>
          </p:cNvPr>
          <p:cNvCxnSpPr/>
          <p:nvPr/>
        </p:nvCxnSpPr>
        <p:spPr bwMode="auto">
          <a:xfrm>
            <a:off x="4057402" y="2864313"/>
            <a:ext cx="29718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5E0607-F22F-000A-618D-C6136C9E34C5}"/>
              </a:ext>
            </a:extLst>
          </p:cNvPr>
          <p:cNvSpPr txBox="1"/>
          <p:nvPr/>
        </p:nvSpPr>
        <p:spPr>
          <a:xfrm>
            <a:off x="5223411" y="2652253"/>
            <a:ext cx="799110" cy="217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CH" sz="1600" dirty="0">
                <a:latin typeface="+mj-lt"/>
              </a:rPr>
              <a:t>&lt;&lt;has&gt;&gt;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5020B9-7803-9CE2-B094-0B0A596FCA72}"/>
              </a:ext>
            </a:extLst>
          </p:cNvPr>
          <p:cNvSpPr/>
          <p:nvPr/>
        </p:nvSpPr>
        <p:spPr>
          <a:xfrm>
            <a:off x="2254466" y="4507232"/>
            <a:ext cx="1893846" cy="100608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/>
            <a:r>
              <a:rPr lang="en-CH" sz="1600" dirty="0">
                <a:solidFill>
                  <a:schemeClr val="bg1"/>
                </a:solidFill>
              </a:rPr>
              <a:t>Caller</a:t>
            </a:r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B9DBC8-958E-C079-05DB-8F4C3F8550FA}"/>
              </a:ext>
            </a:extLst>
          </p:cNvPr>
          <p:cNvSpPr/>
          <p:nvPr/>
        </p:nvSpPr>
        <p:spPr>
          <a:xfrm>
            <a:off x="7096769" y="4518944"/>
            <a:ext cx="1893846" cy="100608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/>
            <a:r>
              <a:rPr lang="en-CH" sz="1600" dirty="0">
                <a:solidFill>
                  <a:schemeClr val="bg1"/>
                </a:solidFill>
              </a:rPr>
              <a:t>Coroutine</a:t>
            </a:r>
            <a:endParaRPr lang="de-CH" sz="1600" dirty="0" err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A3538-8383-2DF6-D5EA-436E2BC07109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 bwMode="auto">
          <a:xfrm flipV="1">
            <a:off x="3201389" y="3588514"/>
            <a:ext cx="0" cy="91871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E1DD51-9249-B596-F08E-5FF9D4149749}"/>
              </a:ext>
            </a:extLst>
          </p:cNvPr>
          <p:cNvSpPr txBox="1"/>
          <p:nvPr/>
        </p:nvSpPr>
        <p:spPr>
          <a:xfrm>
            <a:off x="3201387" y="3954410"/>
            <a:ext cx="799110" cy="217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CH" sz="1600" dirty="0">
                <a:latin typeface="+mj-lt"/>
              </a:rPr>
              <a:t>&lt;&lt;has&gt;&gt;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22A039-C5E7-9D94-2AD2-8B38D1F613A3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 bwMode="auto">
          <a:xfrm>
            <a:off x="4148312" y="5010275"/>
            <a:ext cx="2948457" cy="1171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072BB06-5B72-4661-B326-1066D17859BE}"/>
              </a:ext>
            </a:extLst>
          </p:cNvPr>
          <p:cNvSpPr txBox="1"/>
          <p:nvPr/>
        </p:nvSpPr>
        <p:spPr>
          <a:xfrm>
            <a:off x="5222984" y="4692310"/>
            <a:ext cx="1161037" cy="217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CH" sz="1600" dirty="0">
                <a:latin typeface="+mj-lt"/>
              </a:rPr>
              <a:t>&lt;&lt;invokes&gt;&gt;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248816-F660-D389-E2E9-58D64C84455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16727" y="3588514"/>
            <a:ext cx="2812475" cy="101704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D6C80DC-37F3-7BB7-62C3-AE2FEDD7F7BC}"/>
              </a:ext>
            </a:extLst>
          </p:cNvPr>
          <p:cNvSpPr txBox="1"/>
          <p:nvPr/>
        </p:nvSpPr>
        <p:spPr>
          <a:xfrm>
            <a:off x="5123714" y="3795569"/>
            <a:ext cx="1161037" cy="217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CH" sz="1600" dirty="0">
                <a:latin typeface="+mj-lt"/>
              </a:rPr>
              <a:t>&lt;&lt;returns&gt;&gt;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285969-9E02-0BE4-F753-0C8AEDE185D1}"/>
              </a:ext>
            </a:extLst>
          </p:cNvPr>
          <p:cNvSpPr txBox="1"/>
          <p:nvPr/>
        </p:nvSpPr>
        <p:spPr>
          <a:xfrm>
            <a:off x="8821016" y="3898892"/>
            <a:ext cx="1187533" cy="2493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CH" sz="1600" dirty="0">
                <a:latin typeface="+mj-lt"/>
              </a:rPr>
              <a:t>&lt;&lt;creates&gt;&gt;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CA39CB-C2E0-4E51-B123-3763987F32B4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 bwMode="auto">
          <a:xfrm flipV="1">
            <a:off x="8043692" y="3372102"/>
            <a:ext cx="852" cy="114684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903FC39-2D00-04E7-D4D0-777E6E39FB92}"/>
              </a:ext>
            </a:extLst>
          </p:cNvPr>
          <p:cNvSpPr txBox="1"/>
          <p:nvPr/>
        </p:nvSpPr>
        <p:spPr>
          <a:xfrm>
            <a:off x="7123400" y="3694128"/>
            <a:ext cx="1161037" cy="65891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de-CH" sz="1600" dirty="0" err="1">
                <a:latin typeface="+mj-lt"/>
              </a:rPr>
              <a:t>co</a:t>
            </a:r>
            <a:r>
              <a:rPr lang="en-CH" sz="1600" dirty="0">
                <a:latin typeface="+mj-lt"/>
              </a:rPr>
              <a:t>_yield</a:t>
            </a:r>
          </a:p>
          <a:p>
            <a:r>
              <a:rPr lang="en-CH" sz="1600" dirty="0" err="1">
                <a:latin typeface="+mj-lt"/>
              </a:rPr>
              <a:t>co_await</a:t>
            </a:r>
            <a:endParaRPr lang="en-CH" sz="1600" dirty="0">
              <a:latin typeface="+mj-lt"/>
            </a:endParaRPr>
          </a:p>
          <a:p>
            <a:r>
              <a:rPr lang="en-CH" sz="1600" dirty="0" err="1">
                <a:latin typeface="+mj-lt"/>
              </a:rPr>
              <a:t>co_return</a:t>
            </a:r>
            <a:endParaRPr lang="en-CH" sz="1600" dirty="0">
              <a:latin typeface="+mj-lt"/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F10B43F5-C134-31F4-D648-F41FEF49A244}"/>
              </a:ext>
            </a:extLst>
          </p:cNvPr>
          <p:cNvCxnSpPr>
            <a:cxnSpLocks/>
            <a:stCxn id="11" idx="3"/>
            <a:endCxn id="7" idx="3"/>
          </p:cNvCxnSpPr>
          <p:nvPr/>
        </p:nvCxnSpPr>
        <p:spPr bwMode="auto">
          <a:xfrm flipV="1">
            <a:off x="8990615" y="2604917"/>
            <a:ext cx="69268" cy="2417070"/>
          </a:xfrm>
          <a:prstGeom prst="bentConnector3">
            <a:avLst>
              <a:gd name="adj1" fmla="val 1520005"/>
            </a:avLst>
          </a:prstGeom>
          <a:ln w="28575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55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D2ACEA-1F38-D915-3F36-57FE7FDED3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81710" y="1367891"/>
            <a:ext cx="10188951" cy="4656667"/>
          </a:xfrm>
        </p:spPr>
        <p:txBody>
          <a:bodyPr/>
          <a:lstStyle/>
          <a:p>
            <a:r>
              <a:rPr lang="en-CH" sz="1000" dirty="0" err="1">
                <a:solidFill>
                  <a:schemeClr val="tx1"/>
                </a:solidFill>
                <a:latin typeface="Lucida Sans Typewriter" panose="020B0509030504030204" pitchFamily="49" charset="0"/>
              </a:rPr>
              <a:t>ReturnObject</a:t>
            </a:r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</a:t>
            </a:r>
            <a:r>
              <a:rPr lang="en-CH" sz="1000" dirty="0" err="1">
                <a:solidFill>
                  <a:schemeClr val="tx1"/>
                </a:solidFill>
                <a:latin typeface="Lucida Sans Typewriter" panose="020B0509030504030204" pitchFamily="49" charset="0"/>
              </a:rPr>
              <a:t>myCoroutine</a:t>
            </a:r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(int param) {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  while (condition) {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   </a:t>
            </a:r>
            <a:r>
              <a:rPr lang="en-CH" sz="1000" dirty="0" err="1">
                <a:solidFill>
                  <a:schemeClr val="tx1"/>
                </a:solidFill>
                <a:latin typeface="Lucida Sans Typewriter" panose="020B0509030504030204" pitchFamily="49" charset="0"/>
              </a:rPr>
              <a:t>co_yield</a:t>
            </a:r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</a:t>
            </a:r>
            <a:r>
              <a:rPr lang="en-CH" sz="1000" dirty="0" err="1">
                <a:solidFill>
                  <a:schemeClr val="tx1"/>
                </a:solidFill>
                <a:latin typeface="Lucida Sans Typewriter" panose="020B0509030504030204" pitchFamily="49" charset="0"/>
              </a:rPr>
              <a:t>doWork</a:t>
            </a:r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();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   if (</a:t>
            </a:r>
            <a:r>
              <a:rPr lang="en-CH" sz="1000" dirty="0" err="1">
                <a:solidFill>
                  <a:schemeClr val="tx1"/>
                </a:solidFill>
                <a:latin typeface="Lucida Sans Typewriter" panose="020B0509030504030204" pitchFamily="49" charset="0"/>
              </a:rPr>
              <a:t>anotherCondition</a:t>
            </a:r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) {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     </a:t>
            </a:r>
            <a:r>
              <a:rPr lang="en-CH" sz="1000" dirty="0" err="1">
                <a:solidFill>
                  <a:schemeClr val="tx1"/>
                </a:solidFill>
                <a:latin typeface="Lucida Sans Typewriter" panose="020B0509030504030204" pitchFamily="49" charset="0"/>
              </a:rPr>
              <a:t>co_return</a:t>
            </a:r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value;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   }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 }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 </a:t>
            </a:r>
            <a:r>
              <a:rPr lang="en-CH" sz="1000" dirty="0" err="1">
                <a:solidFill>
                  <a:schemeClr val="tx1"/>
                </a:solidFill>
                <a:latin typeface="Lucida Sans Typewriter" panose="020B0509030504030204" pitchFamily="49" charset="0"/>
              </a:rPr>
              <a:t>co_return</a:t>
            </a:r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;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}</a:t>
            </a:r>
          </a:p>
          <a:p>
            <a:endParaRPr lang="en-CH" sz="1000" dirty="0">
              <a:latin typeface="Lucida Sans Typewriter" panose="020B05090305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FDDFBD-DDCE-5571-E803-9B500BDA8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593D23-A2DF-7F8A-0622-040453B0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Anatomy of a coroutine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0578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B123DC-8AF0-2219-A84C-820320B169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48BFC6-F0AE-7175-9D7C-798EEBC04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Anatomy of </a:t>
            </a:r>
            <a:r>
              <a:rPr lang="en-CH"/>
              <a:t>a coroutine</a:t>
            </a:r>
            <a:r>
              <a:rPr lang="de-CH" dirty="0"/>
              <a:t> (</a:t>
            </a:r>
            <a:r>
              <a:rPr lang="de-CH" dirty="0" err="1"/>
              <a:t>attn</a:t>
            </a:r>
            <a:r>
              <a:rPr lang="de-CH" dirty="0"/>
              <a:t>: pseudo-code!)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812B3F4-6DB7-26B4-4312-336494369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4465"/>
              </p:ext>
            </p:extLst>
          </p:nvPr>
        </p:nvGraphicFramePr>
        <p:xfrm>
          <a:off x="1689431" y="1322223"/>
          <a:ext cx="8128000" cy="5364480"/>
        </p:xfrm>
        <a:graphic>
          <a:graphicData uri="http://schemas.openxmlformats.org/drawingml/2006/table">
            <a:tbl>
              <a:tblPr bandRow="1">
                <a:tableStyleId>{91EBBBCC-DAD2-459C-BE2E-F6DE35CF9A28}</a:tableStyleId>
              </a:tblPr>
              <a:tblGrid>
                <a:gridCol w="3086265">
                  <a:extLst>
                    <a:ext uri="{9D8B030D-6E8A-4147-A177-3AD203B41FA5}">
                      <a16:colId xmlns:a16="http://schemas.microsoft.com/office/drawing/2014/main" val="4235401759"/>
                    </a:ext>
                  </a:extLst>
                </a:gridCol>
                <a:gridCol w="5041735">
                  <a:extLst>
                    <a:ext uri="{9D8B030D-6E8A-4147-A177-3AD203B41FA5}">
                      <a16:colId xmlns:a16="http://schemas.microsoft.com/office/drawing/2014/main" val="1443617199"/>
                    </a:ext>
                  </a:extLst>
                </a:gridCol>
              </a:tblGrid>
              <a:tr h="203538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000" kern="1200" dirty="0" err="1">
                          <a:solidFill>
                            <a:schemeClr val="dk1"/>
                          </a:solidFill>
                          <a:latin typeface="Lucida Sans Typewriter" panose="020B0509030504030204" pitchFamily="49" charset="0"/>
                          <a:ea typeface="+mn-ea"/>
                          <a:cs typeface="+mn-cs"/>
                        </a:rPr>
                        <a:t>ReturnObject</a:t>
                      </a:r>
                      <a:r>
                        <a:rPr lang="en-CH" sz="1000" kern="1200" dirty="0">
                          <a:solidFill>
                            <a:schemeClr val="dk1"/>
                          </a:solidFill>
                          <a:latin typeface="Lucida Sans Typewriter" panose="020B05090305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CH" sz="1000" kern="1200" dirty="0" err="1">
                          <a:solidFill>
                            <a:schemeClr val="dk1"/>
                          </a:solidFill>
                          <a:latin typeface="Lucida Sans Typewriter" panose="020B0509030504030204" pitchFamily="49" charset="0"/>
                          <a:ea typeface="+mn-ea"/>
                          <a:cs typeface="+mn-cs"/>
                        </a:rPr>
                        <a:t>myCoroutine</a:t>
                      </a:r>
                      <a:r>
                        <a:rPr lang="en-CH" sz="1000" kern="1200" dirty="0">
                          <a:solidFill>
                            <a:schemeClr val="dk1"/>
                          </a:solidFill>
                          <a:latin typeface="Lucida Sans Typewriter" panose="020B0509030504030204" pitchFamily="49" charset="0"/>
                          <a:ea typeface="+mn-ea"/>
                          <a:cs typeface="+mn-cs"/>
                        </a:rPr>
                        <a:t>(int param)  {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dirty="0" err="1">
                          <a:latin typeface="Lucida Sans Typewriter" panose="020B0509030504030204" pitchFamily="49" charset="0"/>
                        </a:rPr>
                        <a:t>ReturnObject</a:t>
                      </a:r>
                      <a:r>
                        <a:rPr lang="de-CH" sz="1000" dirty="0">
                          <a:latin typeface="Lucida Sans Typewriter" panose="020B0509030504030204" pitchFamily="49" charset="0"/>
                        </a:rPr>
                        <a:t> </a:t>
                      </a:r>
                      <a:r>
                        <a:rPr lang="de-CH" sz="1000" dirty="0" err="1">
                          <a:latin typeface="Lucida Sans Typewriter" panose="020B0509030504030204" pitchFamily="49" charset="0"/>
                        </a:rPr>
                        <a:t>myCoroutine</a:t>
                      </a:r>
                      <a:r>
                        <a:rPr lang="de-CH" sz="1000" dirty="0">
                          <a:latin typeface="Lucida Sans Typewriter" panose="020B0509030504030204" pitchFamily="49" charset="0"/>
                        </a:rPr>
                        <a:t>(</a:t>
                      </a:r>
                      <a:r>
                        <a:rPr lang="de-CH" sz="1000" dirty="0" err="1">
                          <a:latin typeface="Lucida Sans Typewriter" panose="020B0509030504030204" pitchFamily="49" charset="0"/>
                        </a:rPr>
                        <a:t>int</a:t>
                      </a:r>
                      <a:r>
                        <a:rPr lang="de-CH" sz="1000" dirty="0">
                          <a:latin typeface="Lucida Sans Typewriter" panose="020B0509030504030204" pitchFamily="49" charset="0"/>
                        </a:rPr>
                        <a:t> </a:t>
                      </a:r>
                      <a:r>
                        <a:rPr lang="de-CH" sz="1000" dirty="0" err="1">
                          <a:latin typeface="Lucida Sans Typewriter" panose="020B0509030504030204" pitchFamily="49" charset="0"/>
                        </a:rPr>
                        <a:t>param</a:t>
                      </a:r>
                      <a:r>
                        <a:rPr lang="de-CH" sz="1000" dirty="0">
                          <a:latin typeface="Lucida Sans Typewriter" panose="020B0509030504030204" pitchFamily="49" charset="0"/>
                        </a:rPr>
                        <a:t>) {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2010426"/>
                  </a:ext>
                </a:extLst>
              </a:tr>
              <a:tr h="203538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auto promise = new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ReturnObject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::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promise_type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{};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788917"/>
                  </a:ext>
                </a:extLst>
              </a:tr>
              <a:tr h="203538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// or auto promise = new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ReturnObject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::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promise_type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{param};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622260"/>
                  </a:ext>
                </a:extLst>
              </a:tr>
              <a:tr h="203538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auto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return_object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= promise-&gt;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get_return_object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();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78646"/>
                  </a:ext>
                </a:extLst>
              </a:tr>
              <a:tr h="203538">
                <a:tc>
                  <a:txBody>
                    <a:bodyPr/>
                    <a:lstStyle/>
                    <a:p>
                      <a:endParaRPr lang="de-CH" sz="100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co_await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 promise-&gt;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initial_suspend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();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2492874"/>
                  </a:ext>
                </a:extLst>
              </a:tr>
              <a:tr h="203538">
                <a:tc>
                  <a:txBody>
                    <a:bodyPr/>
                    <a:lstStyle/>
                    <a:p>
                      <a:endParaRPr lang="de-CH" sz="100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try {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4848049"/>
                  </a:ext>
                </a:extLst>
              </a:tr>
              <a:tr h="203538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while (condition) {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while (condition) {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9689720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</a:t>
                      </a:r>
                      <a:r>
                        <a:rPr lang="en-CH" sz="1000" dirty="0" err="1">
                          <a:latin typeface="Lucida Sans Typewriter" panose="020B0509030504030204" pitchFamily="49" charset="0"/>
                        </a:rPr>
                        <a:t>co_yield</a:t>
                      </a: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</a:t>
                      </a:r>
                      <a:r>
                        <a:rPr lang="en-CH" sz="1000" dirty="0" err="1">
                          <a:latin typeface="Lucida Sans Typewriter" panose="020B0509030504030204" pitchFamily="49" charset="0"/>
                        </a:rPr>
                        <a:t>doWork</a:t>
                      </a: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();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 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co_await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 promise-&gt;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yield_value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(</a:t>
                      </a:r>
                      <a:r>
                        <a:rPr lang="en-CH" sz="1000" kern="1200" dirty="0" err="1">
                          <a:solidFill>
                            <a:schemeClr val="dk1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  <a:ea typeface="+mn-ea"/>
                          <a:cs typeface="+mn-cs"/>
                        </a:rPr>
                        <a:t>doWork</a:t>
                      </a:r>
                      <a:r>
                        <a:rPr lang="en-CH" sz="1000" kern="1200" dirty="0">
                          <a:solidFill>
                            <a:schemeClr val="dk1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  <a:ea typeface="+mn-ea"/>
                          <a:cs typeface="+mn-cs"/>
                        </a:rPr>
                        <a:t>()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);</a:t>
                      </a:r>
                      <a:endParaRPr lang="de-CH" sz="1000" dirty="0">
                        <a:highlight>
                          <a:srgbClr val="FFFFA1"/>
                        </a:highlight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4749248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if (</a:t>
                      </a:r>
                      <a:r>
                        <a:rPr lang="en-CH" sz="1000" dirty="0" err="1">
                          <a:latin typeface="Lucida Sans Typewriter" panose="020B0509030504030204" pitchFamily="49" charset="0"/>
                        </a:rPr>
                        <a:t>anotherCondition</a:t>
                      </a: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) {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  if (</a:t>
                      </a:r>
                      <a:r>
                        <a:rPr lang="en-CH" sz="1000" dirty="0" err="1">
                          <a:latin typeface="Lucida Sans Typewriter" panose="020B0509030504030204" pitchFamily="49" charset="0"/>
                        </a:rPr>
                        <a:t>anotherCondition</a:t>
                      </a: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) {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2489964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  </a:t>
                      </a:r>
                      <a:r>
                        <a:rPr lang="en-CH" sz="1000" dirty="0" err="1">
                          <a:latin typeface="Lucida Sans Typewriter" panose="020B0509030504030204" pitchFamily="49" charset="0"/>
                        </a:rPr>
                        <a:t>co_return</a:t>
                      </a: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value;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    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promise-&gt;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return_value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(</a:t>
                      </a: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value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0056734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   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goto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end;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4588172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}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4191384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}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398020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</a:t>
                      </a:r>
                      <a:r>
                        <a:rPr lang="en-CH" sz="1000" dirty="0" err="1">
                          <a:latin typeface="Lucida Sans Typewriter" panose="020B0509030504030204" pitchFamily="49" charset="0"/>
                        </a:rPr>
                        <a:t>co_return</a:t>
                      </a: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;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promise-&gt;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return_void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();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046591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goto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end;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8917319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} catch (...) {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9557970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  promise-&gt;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unhandled_exception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();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4382526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4104333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end: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7050606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co_await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 promise-&gt;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final_suspend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();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4851719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delete promise;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2434027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}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660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63359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0CCA91-5C82-3142-181A-6B458FAC29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CH" b="1" dirty="0"/>
              <a:t>The return type of a </a:t>
            </a:r>
            <a:r>
              <a:rPr lang="en-CH" b="1"/>
              <a:t>coroutine </a:t>
            </a:r>
            <a:r>
              <a:rPr lang="de-CH" b="1" dirty="0" err="1"/>
              <a:t>is</a:t>
            </a:r>
            <a:r>
              <a:rPr lang="de-CH" b="1" dirty="0"/>
              <a:t> </a:t>
            </a:r>
            <a:r>
              <a:rPr lang="de-CH" b="1" dirty="0" err="1"/>
              <a:t>normally</a:t>
            </a:r>
            <a:r>
              <a:rPr lang="de-CH" b="1" dirty="0"/>
              <a:t> not</a:t>
            </a:r>
            <a:r>
              <a:rPr lang="en-CH" b="1"/>
              <a:t> void</a:t>
            </a:r>
            <a:r>
              <a:rPr lang="en-CH" b="1" dirty="0"/>
              <a:t>.</a:t>
            </a:r>
          </a:p>
          <a:p>
            <a:pPr lvl="1"/>
            <a:r>
              <a:rPr lang="en-CH" dirty="0" err="1">
                <a:latin typeface="Lucida Sans Typewriter" panose="020B0509030504030204" pitchFamily="49" charset="0"/>
              </a:rPr>
              <a:t>return_object</a:t>
            </a:r>
            <a:r>
              <a:rPr lang="en-CH" dirty="0">
                <a:latin typeface="Lucida Sans Typewriter" panose="020B0509030504030204" pitchFamily="49" charset="0"/>
              </a:rPr>
              <a:t> </a:t>
            </a:r>
            <a:r>
              <a:rPr lang="en-CH" dirty="0"/>
              <a:t>is returned to the caller with the first </a:t>
            </a:r>
            <a:r>
              <a:rPr lang="en-CH" b="1" dirty="0"/>
              <a:t>taken</a:t>
            </a:r>
            <a:r>
              <a:rPr lang="en-CH" dirty="0"/>
              <a:t> suspension. Caller is continued right after the invocation of the coroutine.</a:t>
            </a:r>
          </a:p>
          <a:p>
            <a:pPr lvl="1"/>
            <a:r>
              <a:rPr lang="en-CH" dirty="0"/>
              <a:t>With each following suspension, nothing is returned since the caller is continued after the call to </a:t>
            </a:r>
            <a:r>
              <a:rPr lang="en-CH" dirty="0" err="1">
                <a:latin typeface="Lucida Sans Typewriter" panose="020B0509030504030204" pitchFamily="49" charset="0"/>
              </a:rPr>
              <a:t>coroutine_handle</a:t>
            </a:r>
            <a:r>
              <a:rPr lang="en-CH" dirty="0">
                <a:latin typeface="Lucida Sans Typewriter" panose="020B0509030504030204" pitchFamily="49" charset="0"/>
              </a:rPr>
              <a:t>::resume().</a:t>
            </a:r>
          </a:p>
          <a:p>
            <a:pPr lvl="1"/>
            <a:r>
              <a:rPr lang="en-CH" dirty="0" err="1">
                <a:latin typeface="Lucida Sans Typewriter" panose="020B0509030504030204" pitchFamily="49" charset="0"/>
              </a:rPr>
              <a:t>promise_type</a:t>
            </a:r>
            <a:r>
              <a:rPr lang="en-CH" dirty="0">
                <a:latin typeface="Lucida Sans Typewriter" panose="020B0509030504030204" pitchFamily="49" charset="0"/>
              </a:rPr>
              <a:t>::</a:t>
            </a:r>
            <a:r>
              <a:rPr lang="en-CH" dirty="0" err="1">
                <a:latin typeface="Lucida Sans Typewriter" panose="020B0509030504030204" pitchFamily="49" charset="0"/>
              </a:rPr>
              <a:t>final_suspend</a:t>
            </a:r>
            <a:r>
              <a:rPr lang="en-CH" dirty="0">
                <a:latin typeface="Lucida Sans Typewriter" panose="020B0509030504030204" pitchFamily="49" charset="0"/>
              </a:rPr>
              <a:t>()</a:t>
            </a:r>
            <a:r>
              <a:rPr lang="en-CH" dirty="0"/>
              <a:t> is always called as the last thing in the coroutine. Even if the coroutine was ended by a call to </a:t>
            </a:r>
            <a:r>
              <a:rPr lang="en-CH" dirty="0" err="1">
                <a:latin typeface="Lucida Sans Typewriter" panose="020B0509030504030204" pitchFamily="49" charset="0"/>
              </a:rPr>
              <a:t>co_return</a:t>
            </a:r>
            <a:r>
              <a:rPr lang="en-CH" dirty="0">
                <a:latin typeface="Lucida Sans Typewriter" panose="020B0509030504030204" pitchFamily="49" charset="0"/>
              </a:rPr>
              <a:t> </a:t>
            </a:r>
            <a:r>
              <a:rPr lang="en-CH" dirty="0"/>
              <a:t>or because an exception w</a:t>
            </a:r>
            <a:r>
              <a:rPr lang="de-CH" dirty="0" err="1"/>
              <a:t>as</a:t>
            </a:r>
            <a:r>
              <a:rPr lang="en-CH" dirty="0"/>
              <a:t> caught.</a:t>
            </a:r>
          </a:p>
          <a:p>
            <a:pPr lvl="1"/>
            <a:r>
              <a:rPr lang="en-CH" dirty="0"/>
              <a:t>Each </a:t>
            </a:r>
            <a:r>
              <a:rPr lang="en-CH" b="1" dirty="0"/>
              <a:t>suspension point </a:t>
            </a:r>
            <a:r>
              <a:rPr lang="en-CH" dirty="0"/>
              <a:t>is introduced by </a:t>
            </a:r>
            <a:r>
              <a:rPr lang="en-CH" dirty="0" err="1">
                <a:latin typeface="Lucida Sans Typewriter" panose="020B0509030504030204" pitchFamily="49" charset="0"/>
              </a:rPr>
              <a:t>co_await</a:t>
            </a:r>
            <a:r>
              <a:rPr lang="en-CH" dirty="0"/>
              <a:t>. The operation afterwards has to result in a </a:t>
            </a:r>
            <a:r>
              <a:rPr lang="en-CH" b="1" dirty="0" err="1"/>
              <a:t>awaiter</a:t>
            </a:r>
            <a:r>
              <a:rPr lang="en-CH" dirty="0"/>
              <a:t> object which controls, if the coroutine is suspended or not.</a:t>
            </a:r>
          </a:p>
          <a:p>
            <a:pPr lvl="1"/>
            <a:r>
              <a:rPr lang="en-CH" dirty="0" err="1">
                <a:latin typeface="Lucida Sans Typewriter" panose="020B0509030504030204" pitchFamily="49" charset="0"/>
              </a:rPr>
              <a:t>coroutine_handle</a:t>
            </a:r>
            <a:r>
              <a:rPr lang="en-CH" dirty="0">
                <a:latin typeface="Lucida Sans Typewriter" panose="020B0509030504030204" pitchFamily="49" charset="0"/>
              </a:rPr>
              <a:t>::done()</a:t>
            </a:r>
            <a:r>
              <a:rPr lang="en-CH" dirty="0"/>
              <a:t> only returns true, if t</a:t>
            </a:r>
            <a:r>
              <a:rPr lang="de-CH" dirty="0"/>
              <a:t>he</a:t>
            </a:r>
            <a:r>
              <a:rPr lang="en-CH" dirty="0"/>
              <a:t> coroutine is currently suspended in the final suspension point. </a:t>
            </a:r>
            <a:br>
              <a:rPr lang="en-CH" dirty="0"/>
            </a:br>
            <a:r>
              <a:rPr lang="en-CH" b="1" dirty="0"/>
              <a:t>If the final suspension point is not taken there is no reliable way of detecting from the outside, that the coroutine has ended.</a:t>
            </a:r>
          </a:p>
          <a:p>
            <a:pPr lvl="1"/>
            <a:r>
              <a:rPr lang="en-CH" dirty="0"/>
              <a:t>Always </a:t>
            </a:r>
            <a:r>
              <a:rPr lang="en-CH" dirty="0" err="1"/>
              <a:t>cleanup</a:t>
            </a:r>
            <a:r>
              <a:rPr lang="en-CH" dirty="0"/>
              <a:t> from t</a:t>
            </a:r>
            <a:r>
              <a:rPr lang="de-CH" dirty="0"/>
              <a:t>he</a:t>
            </a:r>
            <a:r>
              <a:rPr lang="en-CH" dirty="0"/>
              <a:t> outside with </a:t>
            </a:r>
            <a:r>
              <a:rPr lang="en-CH" dirty="0" err="1">
                <a:latin typeface="Lucida Sans Typewriter" panose="020B0509030504030204" pitchFamily="49" charset="0"/>
              </a:rPr>
              <a:t>coroutine_handle</a:t>
            </a:r>
            <a:r>
              <a:rPr lang="en-CH" dirty="0">
                <a:latin typeface="Lucida Sans Typewriter" panose="020B0509030504030204" pitchFamily="49" charset="0"/>
              </a:rPr>
              <a:t>::destroy()</a:t>
            </a:r>
            <a:r>
              <a:rPr lang="en-CH" dirty="0"/>
              <a:t>.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de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11C67-655F-D025-F0FD-700D024E7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87261-78BD-2847-381F-0E009D5A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Anatomy of a coroutine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52237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4CD0C-AFE9-A675-624C-BCAABEEE7A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0E2504-0367-EE3C-0689-6CC977BEA6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49DCE-B27C-FC96-6E99-FCD4B398C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C139E9-C4D3-24B1-432F-FCF1CB8F5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3200" dirty="0"/>
              <a:t>Example #2: Turn Printer into coroutine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48265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mputer script on a screen">
            <a:extLst>
              <a:ext uri="{FF2B5EF4-FFF2-40B4-BE49-F238E27FC236}">
                <a16:creationId xmlns:a16="http://schemas.microsoft.com/office/drawing/2014/main" id="{549E9B3F-88D8-6BDF-B592-9DB5AC8969E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14918" r="-1" b="16612"/>
          <a:stretch/>
        </p:blipFill>
        <p:spPr>
          <a:xfrm>
            <a:off x="1689431" y="1653117"/>
            <a:ext cx="10188951" cy="4656667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0EBB3E-E89B-FEF6-3068-0043AEB38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4703" y="6575243"/>
            <a:ext cx="480000" cy="24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402FF4-3150-4BB9-8471-06339226EF9E}" type="slidenum">
              <a:rPr lang="de-CH" smtClean="0"/>
              <a:pPr>
                <a:spcAft>
                  <a:spcPts val="600"/>
                </a:spcAft>
              </a:pPr>
              <a:t>15</a:t>
            </a:fld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222FD-A8DE-C3C5-3503-C286EE09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431" y="504150"/>
            <a:ext cx="10188951" cy="571321"/>
          </a:xfrm>
        </p:spPr>
        <p:txBody>
          <a:bodyPr anchor="b">
            <a:normAutofit/>
          </a:bodyPr>
          <a:lstStyle/>
          <a:p>
            <a:r>
              <a:rPr lang="en-CH" dirty="0"/>
              <a:t>Example #2: Live coding...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2094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BAFDC0-11F5-2C4F-2054-F434F989A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82206C-361D-5360-F4FF-51CC9A6C4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Anatomy of an </a:t>
            </a:r>
            <a:r>
              <a:rPr lang="en-CH" dirty="0" err="1"/>
              <a:t>awaiter</a:t>
            </a:r>
            <a:endParaRPr lang="de-CH" dirty="0"/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9A8F91F1-3E35-4842-223A-1EAC29CBEB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99270" y="1652588"/>
            <a:ext cx="6368234" cy="4657725"/>
          </a:xfrm>
        </p:spPr>
      </p:pic>
    </p:spTree>
    <p:extLst>
      <p:ext uri="{BB962C8B-B14F-4D97-AF65-F5344CB8AC3E}">
        <p14:creationId xmlns:p14="http://schemas.microsoft.com/office/powerpoint/2010/main" val="2678650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5ADB2D-EF35-ECD7-E24D-11E9676C7F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30B377-7B5D-9D88-C07A-F4E9FD776F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6FFCD-D346-32D3-BC05-1AE6D45D0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342607-98AD-8588-2E73-E664D968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 err="1"/>
              <a:t>Epilog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20574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5C9C9F-6B5B-0A69-BC14-1C67E57428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863971-5837-6DE0-A4B4-85A27F7C8F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F7CA3-5DC4-1683-BF32-28CB88A17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18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0BFC38-5CB4-AFE8-7854-3AFC95FE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Additional examples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9122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663E72-FE74-BBB3-5D12-5D723EF63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CH" sz="2400" dirty="0"/>
              <a:t>Very flexible, but rather complex solution.</a:t>
            </a:r>
          </a:p>
          <a:p>
            <a:pPr lvl="1"/>
            <a:r>
              <a:rPr lang="en-CH" sz="2400" dirty="0"/>
              <a:t>Allows lots of things. But must be properly encapsulated (first thing is </a:t>
            </a:r>
            <a:r>
              <a:rPr lang="en-CH" sz="2400" dirty="0">
                <a:latin typeface="Lucida Sans Typewriter" panose="020B0509030504030204" pitchFamily="49" charset="0"/>
              </a:rPr>
              <a:t>std::generator&lt;&gt; </a:t>
            </a:r>
            <a:r>
              <a:rPr lang="en-CH" sz="2400" dirty="0"/>
              <a:t>in C++23)</a:t>
            </a:r>
          </a:p>
          <a:p>
            <a:pPr lvl="1"/>
            <a:r>
              <a:rPr lang="en-CH" sz="2400" dirty="0"/>
              <a:t>Danger of “lingering” coroutines (not destroyed).</a:t>
            </a:r>
          </a:p>
          <a:p>
            <a:pPr lvl="1"/>
            <a:r>
              <a:rPr lang="en-CH" sz="2400" dirty="0"/>
              <a:t>Suitable for things like</a:t>
            </a:r>
          </a:p>
          <a:p>
            <a:pPr lvl="2"/>
            <a:r>
              <a:rPr lang="en-CH" sz="2400" dirty="0"/>
              <a:t>Sources (like Generator)</a:t>
            </a:r>
          </a:p>
          <a:p>
            <a:pPr lvl="2"/>
            <a:r>
              <a:rPr lang="en-CH" sz="2400" dirty="0"/>
              <a:t>Sinks (like Printer)</a:t>
            </a:r>
          </a:p>
          <a:p>
            <a:pPr lvl="2"/>
            <a:r>
              <a:rPr lang="en-CH" sz="2400" dirty="0"/>
              <a:t>Co-operative multi-tasking in deeply embedded projects (without proper OS support)</a:t>
            </a:r>
          </a:p>
          <a:p>
            <a:pPr lvl="2"/>
            <a:r>
              <a:rPr lang="en-CH" sz="2400" dirty="0"/>
              <a:t>Waiting for async system calls</a:t>
            </a:r>
          </a:p>
          <a:p>
            <a:pPr lvl="2"/>
            <a:r>
              <a:rPr lang="en-CH" sz="2400" dirty="0"/>
              <a:t>...</a:t>
            </a:r>
          </a:p>
          <a:p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105F61-14DA-B0C9-04D3-466649D56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19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66F379-270C-E1F7-5068-BA47372F5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Review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7284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15F9B9-BA25-8A61-96E8-B723BF8BF2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/>
              <a:t>Introduction </a:t>
            </a:r>
            <a:r>
              <a:rPr lang="en-CH" sz="2400" dirty="0"/>
              <a:t>to coroutines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Example #1: Turn Generator into coroutine.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Example #2: Turn Printer into coroutine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Additional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 err="1"/>
              <a:t>Epilog</a:t>
            </a:r>
            <a:endParaRPr lang="en-CH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2C894-63ED-EF06-5B24-4856ECD9A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DFA1F8-F4FC-B595-46B0-FB0457AF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C++ Coroutines by example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46949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6F6CE4-DE76-9939-4892-2CC24284C9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CH" sz="2400" dirty="0"/>
              <a:t>Alternatives</a:t>
            </a:r>
          </a:p>
          <a:p>
            <a:pPr lvl="2"/>
            <a:r>
              <a:rPr lang="en-CH" sz="2400" dirty="0"/>
              <a:t>Rewritten algorithms</a:t>
            </a:r>
            <a:endParaRPr lang="de-CH" sz="2400" dirty="0"/>
          </a:p>
          <a:p>
            <a:pPr lvl="2"/>
            <a:r>
              <a:rPr lang="en-CH" sz="2400" dirty="0"/>
              <a:t>Threads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BE304E-01F3-5306-3518-51177FB62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20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FD7845-9371-9079-DF60-BBC126620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Review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26097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68EF0D-52E0-975C-9E83-2CC16F8757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CH" sz="2400" dirty="0"/>
              <a:t>Presentation, examples (Go to coroutines in repository):</a:t>
            </a:r>
            <a:br>
              <a:rPr lang="en-CH" sz="2400" dirty="0"/>
            </a:br>
            <a:r>
              <a:rPr lang="de-CH" sz="2400" dirty="0">
                <a:hlinkClick r:id="rId2"/>
              </a:rPr>
              <a:t>https://github.com/bbvch/embedded-community</a:t>
            </a:r>
            <a:endParaRPr lang="en-CH" sz="2400" dirty="0"/>
          </a:p>
          <a:p>
            <a:pPr lvl="1"/>
            <a:r>
              <a:rPr lang="en-CH" sz="2400" dirty="0"/>
              <a:t>cppreference.com</a:t>
            </a:r>
          </a:p>
          <a:p>
            <a:pPr lvl="2"/>
            <a:r>
              <a:rPr lang="de-CH" sz="2400" dirty="0">
                <a:hlinkClick r:id="rId3"/>
              </a:rPr>
              <a:t>https://en.cppreference.com/w/cpp/language/coroutines</a:t>
            </a:r>
            <a:endParaRPr lang="en-CH" sz="2400" dirty="0">
              <a:hlinkClick r:id="rId4"/>
            </a:endParaRPr>
          </a:p>
          <a:p>
            <a:pPr lvl="2"/>
            <a:r>
              <a:rPr lang="de-CH" sz="2400" dirty="0">
                <a:hlinkClick r:id="rId4"/>
              </a:rPr>
              <a:t>https://en.cppreference.com/w/cpp/coroutine</a:t>
            </a:r>
            <a:endParaRPr lang="en-CH" sz="2400" dirty="0"/>
          </a:p>
          <a:p>
            <a:pPr lvl="1"/>
            <a:r>
              <a:rPr lang="en-CH" sz="2400" dirty="0"/>
              <a:t>YouTube</a:t>
            </a:r>
          </a:p>
          <a:p>
            <a:pPr lvl="2"/>
            <a:r>
              <a:rPr lang="de-CH" sz="2400" dirty="0">
                <a:hlinkClick r:id="rId5"/>
              </a:rPr>
              <a:t>https://youtu.be/8sEe-4tig_A</a:t>
            </a:r>
            <a:endParaRPr lang="en-CH" sz="2400" dirty="0"/>
          </a:p>
          <a:p>
            <a:pPr lvl="2"/>
            <a:r>
              <a:rPr lang="de-CH" sz="2400" dirty="0">
                <a:hlinkClick r:id="rId6"/>
              </a:rPr>
              <a:t>https://youtu.be/lm10Cj-HNKQ</a:t>
            </a:r>
            <a:endParaRPr lang="en-CH" sz="2400" dirty="0"/>
          </a:p>
          <a:p>
            <a:pPr marL="0" lvl="1" indent="0">
              <a:buNone/>
            </a:pPr>
            <a:endParaRPr lang="en-CH" sz="2400" dirty="0"/>
          </a:p>
          <a:p>
            <a:pPr lvl="1"/>
            <a:endParaRPr lang="en-CH" sz="2400" dirty="0"/>
          </a:p>
          <a:p>
            <a:pPr lvl="2"/>
            <a:endParaRPr lang="en-CH" sz="2400" dirty="0"/>
          </a:p>
          <a:p>
            <a:endParaRPr lang="de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B95D59-2BE3-F5B0-8DB5-3BBE4CBF9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21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68B705-B024-FDFB-CC88-6EAA1F2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Links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41849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C6B5A3-B1F8-6741-58F3-22742C1AF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bbv Software Services AG</a:t>
            </a:r>
          </a:p>
          <a:p>
            <a:r>
              <a:rPr lang="de-CH" dirty="0"/>
              <a:t>Schwanengasse 1</a:t>
            </a:r>
          </a:p>
          <a:p>
            <a:r>
              <a:rPr lang="de-CH" dirty="0"/>
              <a:t>3011 Bern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D06FE-2958-D0F8-40D8-670BA74F0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beat.schaer@bbv.ch</a:t>
            </a:r>
          </a:p>
          <a:p>
            <a:r>
              <a:rPr lang="en-CH" dirty="0"/>
              <a:t>Phone</a:t>
            </a:r>
            <a:r>
              <a:rPr lang="it-IT" dirty="0"/>
              <a:t> +41 31 378 08 10</a:t>
            </a:r>
          </a:p>
          <a:p>
            <a:r>
              <a:rPr lang="it-IT" dirty="0"/>
              <a:t>Mobile +41 79 667 19 72</a:t>
            </a:r>
          </a:p>
          <a:p>
            <a:r>
              <a:rPr lang="it-IT" dirty="0"/>
              <a:t>www.bbv.ch</a:t>
            </a:r>
          </a:p>
          <a:p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5EEBB-543E-1F0D-DE6C-37A62C7F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Beat Schär | Senior </a:t>
            </a:r>
            <a:r>
              <a:rPr lang="en-CH" dirty="0"/>
              <a:t>Embedded Engineer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9489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1435C6-1354-558F-757E-58840A91E0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1CC77-7C5D-E89C-56CD-1FD795AAA4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C94C1-B4F9-0E1A-B02B-968D61A46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3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D0060D-C7D9-BD75-0094-B26B979F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coroutines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59642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359587-25A9-73ED-BAA5-BB76774A97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/>
              <a:t>Modules</a:t>
            </a:r>
            <a:endParaRPr lang="de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/>
              <a:t>Ranges</a:t>
            </a:r>
            <a:endParaRPr lang="en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>
                <a:solidFill>
                  <a:srgbClr val="FF0000"/>
                </a:solidFill>
              </a:rPr>
              <a:t>Coroutines</a:t>
            </a:r>
            <a:endParaRPr lang="de-CH" sz="24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764522-CC83-FAE4-76F5-95FBDE23E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FA4B25-DC3E-797D-F636-4EEEBD30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C++20: “the </a:t>
            </a:r>
            <a:r>
              <a:rPr lang="en-CH"/>
              <a:t>big </a:t>
            </a:r>
            <a:r>
              <a:rPr lang="de-CH" dirty="0" err="1"/>
              <a:t>four</a:t>
            </a:r>
            <a:r>
              <a:rPr lang="en-CH"/>
              <a:t>”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71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9AFBDB-A55D-6AAA-EDB3-08852A8EF1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5</a:t>
            </a:fld>
            <a:endParaRPr lang="de-CH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BC36DB-755A-19B0-CF3B-D39E757F36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6661" y="1576914"/>
            <a:ext cx="5040000" cy="4656667"/>
          </a:xfrm>
        </p:spPr>
        <p:txBody>
          <a:bodyPr/>
          <a:lstStyle/>
          <a:p>
            <a:pPr algn="ctr"/>
            <a:r>
              <a:rPr lang="en-CH" sz="2400" b="1" dirty="0"/>
              <a:t>Subroutine</a:t>
            </a:r>
            <a:endParaRPr lang="de-CH" sz="24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89BC62-CB05-D9FB-0AC1-E7EC02EB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different about a coroutine?</a:t>
            </a:r>
            <a:endParaRPr lang="de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DBE40350-BED1-BA92-2AC9-F923883A8B7D}"/>
              </a:ext>
            </a:extLst>
          </p:cNvPr>
          <p:cNvSpPr txBox="1">
            <a:spLocks/>
          </p:cNvSpPr>
          <p:nvPr/>
        </p:nvSpPr>
        <p:spPr bwMode="auto">
          <a:xfrm>
            <a:off x="6284549" y="1576914"/>
            <a:ext cx="5040000" cy="4656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359991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Char char="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/>
            <a:r>
              <a:rPr lang="en-CH" sz="2400" b="1" kern="0" dirty="0"/>
              <a:t>Coroutine</a:t>
            </a:r>
            <a:endParaRPr lang="de-CH" sz="2400" b="1" kern="0" dirty="0"/>
          </a:p>
        </p:txBody>
      </p: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F8C5D752-EC46-D2D1-16F9-FA14915CB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398" y="2447923"/>
            <a:ext cx="1914525" cy="1533525"/>
          </a:xfrm>
          <a:prstGeom prst="rect">
            <a:avLst/>
          </a:prstGeom>
        </p:spPr>
      </p:pic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48F461AE-39E6-66C9-C194-0D68AF224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442" y="2447923"/>
            <a:ext cx="18383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4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6597E5-C2B5-DA28-1B1A-F5677A7FE46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CH" sz="2400" dirty="0"/>
              <a:t>A </a:t>
            </a:r>
            <a:r>
              <a:rPr lang="en-CH" sz="2400" b="1" dirty="0"/>
              <a:t>subroutine</a:t>
            </a:r>
            <a:r>
              <a:rPr lang="en-CH" sz="2400" dirty="0"/>
              <a:t> is </a:t>
            </a:r>
            <a:r>
              <a:rPr lang="en-CH" sz="2400" b="1" dirty="0"/>
              <a:t>invoked</a:t>
            </a:r>
            <a:r>
              <a:rPr lang="en-CH" sz="2400" dirty="0"/>
              <a:t>, performs its work and </a:t>
            </a:r>
            <a:r>
              <a:rPr lang="en-CH" sz="2400" b="1" dirty="0"/>
              <a:t>returns</a:t>
            </a:r>
            <a:r>
              <a:rPr lang="en-CH" sz="2400" dirty="0"/>
              <a:t>. When returning, the subroutine invocation is terminated and is </a:t>
            </a:r>
            <a:r>
              <a:rPr lang="en-CH" sz="2400" b="1" dirty="0"/>
              <a:t>cleaned-up</a:t>
            </a:r>
            <a:r>
              <a:rPr lang="en-CH" sz="2400" dirty="0"/>
              <a:t> (variables on stack are deleted, ...).</a:t>
            </a:r>
          </a:p>
          <a:p>
            <a:pPr lvl="1"/>
            <a:r>
              <a:rPr lang="en-CH" sz="2400" dirty="0"/>
              <a:t>A </a:t>
            </a:r>
            <a:r>
              <a:rPr lang="en-CH" sz="2400" b="1" dirty="0"/>
              <a:t>coroutine</a:t>
            </a:r>
            <a:r>
              <a:rPr lang="en-CH" sz="2400" dirty="0"/>
              <a:t> is </a:t>
            </a:r>
            <a:r>
              <a:rPr lang="en-CH" sz="2400" b="1" dirty="0"/>
              <a:t>invoked</a:t>
            </a:r>
            <a:r>
              <a:rPr lang="en-CH" sz="2400" dirty="0"/>
              <a:t> and performs some work. When it reaches a </a:t>
            </a:r>
            <a:r>
              <a:rPr lang="en-CH" sz="2400" b="1" dirty="0"/>
              <a:t>suspension point </a:t>
            </a:r>
            <a:r>
              <a:rPr lang="en-CH" sz="2400" dirty="0"/>
              <a:t>it transfers control back to the caller without cleaning-up.</a:t>
            </a:r>
          </a:p>
          <a:p>
            <a:pPr lvl="1"/>
            <a:r>
              <a:rPr lang="en-CH" sz="2400" dirty="0"/>
              <a:t>The caller can then decide to </a:t>
            </a:r>
            <a:r>
              <a:rPr lang="en-CH" sz="2400" b="1" dirty="0"/>
              <a:t>resume</a:t>
            </a:r>
            <a:r>
              <a:rPr lang="en-CH" sz="2400" dirty="0"/>
              <a:t> the coroutine again.</a:t>
            </a:r>
          </a:p>
          <a:p>
            <a:pPr lvl="1"/>
            <a:r>
              <a:rPr lang="en-CH" sz="2400" dirty="0"/>
              <a:t>The coroutine might no longer terminate itself: The caller has to </a:t>
            </a:r>
            <a:r>
              <a:rPr lang="en-CH" sz="2400" b="1" dirty="0"/>
              <a:t>destroy</a:t>
            </a:r>
            <a:r>
              <a:rPr lang="en-CH" sz="2400" dirty="0"/>
              <a:t> the coroutine.</a:t>
            </a:r>
          </a:p>
          <a:p>
            <a:pPr lvl="1"/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62A442-8551-C316-D346-9D9051D6E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A3D41B-6BC7-3876-8008-27651563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different about a coroutine?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07579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AA35BC-FEA6-D39A-C0CF-DD2E23BEB4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89431" y="1653118"/>
            <a:ext cx="10188951" cy="2230114"/>
          </a:xfrm>
        </p:spPr>
        <p:txBody>
          <a:bodyPr/>
          <a:lstStyle/>
          <a:p>
            <a:pPr lvl="1"/>
            <a:r>
              <a:rPr lang="en-CH" sz="2400" dirty="0"/>
              <a:t>The use of at least one of the </a:t>
            </a:r>
            <a:r>
              <a:rPr lang="en-CH" sz="2400" dirty="0" err="1"/>
              <a:t>foll</a:t>
            </a:r>
            <a:r>
              <a:rPr lang="de-CH" sz="2400" dirty="0" err="1"/>
              <a:t>ow</a:t>
            </a:r>
            <a:r>
              <a:rPr lang="en-CH" sz="2400" dirty="0" err="1"/>
              <a:t>ing</a:t>
            </a:r>
            <a:r>
              <a:rPr lang="en-CH" sz="2400" dirty="0"/>
              <a:t> keywords:</a:t>
            </a:r>
          </a:p>
          <a:p>
            <a:pPr lvl="2"/>
            <a:r>
              <a:rPr lang="en-CH" sz="2000" dirty="0" err="1">
                <a:latin typeface="Lucida Sans Typewriter" panose="020B0509030504030204" pitchFamily="49" charset="0"/>
              </a:rPr>
              <a:t>co_yield</a:t>
            </a:r>
            <a:endParaRPr lang="en-CH" sz="2000" dirty="0">
              <a:latin typeface="Lucida Sans Typewriter" panose="020B0509030504030204" pitchFamily="49" charset="0"/>
            </a:endParaRPr>
          </a:p>
          <a:p>
            <a:pPr lvl="2"/>
            <a:r>
              <a:rPr lang="en-CH" sz="2000" dirty="0" err="1">
                <a:latin typeface="Lucida Sans Typewriter" panose="020B0509030504030204" pitchFamily="49" charset="0"/>
              </a:rPr>
              <a:t>co_await</a:t>
            </a:r>
            <a:endParaRPr lang="en-CH" sz="2000" dirty="0">
              <a:latin typeface="Lucida Sans Typewriter" panose="020B0509030504030204" pitchFamily="49" charset="0"/>
            </a:endParaRPr>
          </a:p>
          <a:p>
            <a:pPr lvl="2"/>
            <a:r>
              <a:rPr lang="de-CH" sz="2000" dirty="0" err="1">
                <a:latin typeface="Lucida Sans Typewriter" panose="020B0509030504030204" pitchFamily="49" charset="0"/>
              </a:rPr>
              <a:t>co</a:t>
            </a:r>
            <a:r>
              <a:rPr lang="en-CH" sz="2000" dirty="0">
                <a:latin typeface="Lucida Sans Typewriter" panose="020B0509030504030204" pitchFamily="49" charset="0"/>
              </a:rPr>
              <a:t>_return</a:t>
            </a:r>
          </a:p>
          <a:p>
            <a:pPr lvl="1"/>
            <a:r>
              <a:rPr lang="en-CH" sz="1800" b="1" dirty="0"/>
              <a:t>Coroutines are not recognizable as such in the method signature.</a:t>
            </a:r>
          </a:p>
          <a:p>
            <a:pPr lvl="1"/>
            <a:endParaRPr lang="en-CH" dirty="0"/>
          </a:p>
          <a:p>
            <a:pPr marL="0" lvl="1" indent="0">
              <a:buNone/>
            </a:pPr>
            <a:endParaRPr lang="de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0639A7-89E7-1422-97BF-9F0D5E401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7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A20FC3-999D-86E4-AD5B-A290B2BE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makes a routine a coroutine?</a:t>
            </a:r>
            <a:endParaRPr lang="de-C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3B7364-2BC7-0282-AC47-1039546E1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306668"/>
              </p:ext>
            </p:extLst>
          </p:nvPr>
        </p:nvGraphicFramePr>
        <p:xfrm>
          <a:off x="2032000" y="4131957"/>
          <a:ext cx="8128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725">
                  <a:extLst>
                    <a:ext uri="{9D8B030D-6E8A-4147-A177-3AD203B41FA5}">
                      <a16:colId xmlns:a16="http://schemas.microsoft.com/office/drawing/2014/main" val="3340733522"/>
                    </a:ext>
                  </a:extLst>
                </a:gridCol>
                <a:gridCol w="6403275">
                  <a:extLst>
                    <a:ext uri="{9D8B030D-6E8A-4147-A177-3AD203B41FA5}">
                      <a16:colId xmlns:a16="http://schemas.microsoft.com/office/drawing/2014/main" val="2565258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sz="2000" dirty="0"/>
                        <a:t>Keyword</a:t>
                      </a:r>
                      <a:endParaRPr lang="de-CH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2000" dirty="0"/>
                        <a:t>Meaning</a:t>
                      </a:r>
                      <a:endParaRPr lang="de-CH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2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2000" dirty="0" err="1"/>
                        <a:t>co_yield</a:t>
                      </a:r>
                      <a:endParaRPr lang="de-CH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2000" dirty="0"/>
                        <a:t>Pass a value from the coroutine and transfer control to caller.</a:t>
                      </a:r>
                      <a:endParaRPr lang="de-CH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986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2000" dirty="0" err="1"/>
                        <a:t>co_await</a:t>
                      </a:r>
                      <a:endParaRPr lang="de-CH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2000" dirty="0"/>
                        <a:t>Wait until a certain condition is given. Might also be used to transfer values to the coroutine.</a:t>
                      </a:r>
                      <a:endParaRPr lang="de-CH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70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2000" dirty="0" err="1"/>
                        <a:t>co_return</a:t>
                      </a:r>
                      <a:endParaRPr lang="de-CH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2000" dirty="0"/>
                        <a:t>End a coroutine and possibly return a value.</a:t>
                      </a:r>
                      <a:endParaRPr lang="de-CH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829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47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4CD0C-AFE9-A675-624C-BCAABEEE7A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0E2504-0367-EE3C-0689-6CC977BEA6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49DCE-B27C-FC96-6E99-FCD4B398C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8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C139E9-C4D3-24B1-432F-FCF1CB8F5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3200" dirty="0"/>
              <a:t>Example #1: Turn Generator into coroutine.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20393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lose-up of woman's hands typing and using a trackpad on a laptop with mug">
            <a:extLst>
              <a:ext uri="{FF2B5EF4-FFF2-40B4-BE49-F238E27FC236}">
                <a16:creationId xmlns:a16="http://schemas.microsoft.com/office/drawing/2014/main" id="{062A40E5-D7B3-C813-0230-3A26AAAA5A3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89100" y="1943735"/>
            <a:ext cx="10188575" cy="4075430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0EBB3E-E89B-FEF6-3068-0043AEB38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4703" y="6575243"/>
            <a:ext cx="480000" cy="24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402FF4-3150-4BB9-8471-06339226EF9E}" type="slidenum">
              <a:rPr lang="de-CH" smtClean="0"/>
              <a:pPr>
                <a:spcAft>
                  <a:spcPts val="600"/>
                </a:spcAft>
              </a:pPr>
              <a:t>9</a:t>
            </a:fld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222FD-A8DE-C3C5-3503-C286EE09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431" y="504150"/>
            <a:ext cx="10188951" cy="571321"/>
          </a:xfrm>
        </p:spPr>
        <p:txBody>
          <a:bodyPr anchor="b">
            <a:normAutofit/>
          </a:bodyPr>
          <a:lstStyle/>
          <a:p>
            <a:r>
              <a:rPr lang="en-CH" dirty="0"/>
              <a:t>Example #1: Live coding...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42550836"/>
      </p:ext>
    </p:extLst>
  </p:cSld>
  <p:clrMapOvr>
    <a:masterClrMapping/>
  </p:clrMapOvr>
</p:sld>
</file>

<file path=ppt/theme/theme1.xml><?xml version="1.0" encoding="utf-8"?>
<a:theme xmlns:a="http://schemas.openxmlformats.org/drawingml/2006/main" name="bbv_Template_16-9_neu">
  <a:themeElements>
    <a:clrScheme name="BBV">
      <a:dk1>
        <a:sysClr val="windowText" lastClr="000000"/>
      </a:dk1>
      <a:lt1>
        <a:sysClr val="window" lastClr="FFFFFF"/>
      </a:lt1>
      <a:dk2>
        <a:srgbClr val="CC071E"/>
      </a:dk2>
      <a:lt2>
        <a:srgbClr val="707173"/>
      </a:lt2>
      <a:accent1>
        <a:srgbClr val="CC071E"/>
      </a:accent1>
      <a:accent2>
        <a:srgbClr val="373839"/>
      </a:accent2>
      <a:accent3>
        <a:srgbClr val="F39800"/>
      </a:accent3>
      <a:accent4>
        <a:srgbClr val="005193"/>
      </a:accent4>
      <a:accent5>
        <a:srgbClr val="519DD1"/>
      </a:accent5>
      <a:accent6>
        <a:srgbClr val="005D39"/>
      </a:accent6>
      <a:hlink>
        <a:srgbClr val="CC071E"/>
      </a:hlink>
      <a:folHlink>
        <a:srgbClr val="707173"/>
      </a:folHlink>
    </a:clrScheme>
    <a:fontScheme name="BBV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lIns="72000" tIns="72000" rIns="72000" bIns="72000" rtlCol="0" anchor="ctr">
        <a:noAutofit/>
      </a:bodyPr>
      <a:lstStyle>
        <a:defPPr algn="ctr">
          <a:defRPr sz="1600" dirty="0" err="1" smtClean="0">
            <a:solidFill>
              <a:schemeClr val="bg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Segoe UI" pitchFamily="-128" charset="0"/>
            <a:ea typeface="ＭＳ Ｐゴシック" pitchFamily="-128" charset="-128"/>
            <a:cs typeface="ＭＳ Ｐゴシック" pitchFamily="-128" charset="-128"/>
          </a:defRPr>
        </a:defPPr>
      </a:lstStyle>
    </a:lnDef>
    <a:txDef>
      <a:spPr>
        <a:noFill/>
      </a:spPr>
      <a:bodyPr wrap="none" lIns="0" tIns="0" rIns="0" bIns="0" rtlCol="0" anchor="ctr">
        <a:noAutofit/>
      </a:bodyPr>
      <a:lstStyle>
        <a:defPPr>
          <a:defRPr sz="1600" dirty="0" err="1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bv_template.potx" id="{36489A2D-54B5-4298-9C92-410ED0DFC7FE}" vid="{F11758ED-3986-444B-A41C-92A1DA44FA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A5C03B5B3648A59C327F9B592BCA" ma:contentTypeVersion="13" ma:contentTypeDescription="Create a new document." ma:contentTypeScope="" ma:versionID="3951c169512d736f1697c277ef756789">
  <xsd:schema xmlns:xsd="http://www.w3.org/2001/XMLSchema" xmlns:xs="http://www.w3.org/2001/XMLSchema" xmlns:p="http://schemas.microsoft.com/office/2006/metadata/properties" xmlns:ns2="ab110e31-9a28-463c-b599-9105678ef09e" xmlns:ns3="b416dfb7-f3da-461d-9305-4b76a01efcc1" targetNamespace="http://schemas.microsoft.com/office/2006/metadata/properties" ma:root="true" ma:fieldsID="2ce64ca905a969d5eee74c6e98f6d620" ns2:_="" ns3:_="">
    <xsd:import namespace="ab110e31-9a28-463c-b599-9105678ef09e"/>
    <xsd:import namespace="b416dfb7-f3da-461d-9305-4b76a01ef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0e31-9a28-463c-b599-9105678ef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dfb7-f3da-461d-9305-4b76a01ef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E463B9-72FB-4E69-B642-D9F2B8D48B90}">
  <ds:schemaRefs>
    <ds:schemaRef ds:uri="http://schemas.microsoft.com/office/2006/documentManagement/types"/>
    <ds:schemaRef ds:uri="http://schemas.microsoft.com/office/infopath/2007/PartnerControls"/>
    <ds:schemaRef ds:uri="1c26866b-1ab7-4ff9-86c8-297410445298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  <ds:schemaRef ds:uri="d20415a9-b8e6-454b-a469-633a110caa8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1BEAD09-7817-480B-981A-7FC5D06468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CE430A-C9E0-4456-A425-333F74D365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0e31-9a28-463c-b599-9105678ef09e"/>
    <ds:schemaRef ds:uri="b416dfb7-f3da-461d-9305-4b76a01ef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bbv_template</Template>
  <TotalTime>0</TotalTime>
  <Words>974</Words>
  <Application>Microsoft Macintosh PowerPoint</Application>
  <PresentationFormat>Breitbild</PresentationFormat>
  <Paragraphs>165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Calibri</vt:lpstr>
      <vt:lpstr>Lucida Sans Typewriter</vt:lpstr>
      <vt:lpstr>Segoe UI</vt:lpstr>
      <vt:lpstr>Symbol</vt:lpstr>
      <vt:lpstr>bbv_Template_16-9_neu</vt:lpstr>
      <vt:lpstr>PowerPoint-Präsentation</vt:lpstr>
      <vt:lpstr>C++ Coroutines by example</vt:lpstr>
      <vt:lpstr>Introduction to coroutines</vt:lpstr>
      <vt:lpstr>C++20: “the big four”</vt:lpstr>
      <vt:lpstr>What is different about a coroutine?</vt:lpstr>
      <vt:lpstr>What is different about a coroutine?</vt:lpstr>
      <vt:lpstr>What makes a routine a coroutine?</vt:lpstr>
      <vt:lpstr>Example #1: Turn Generator into coroutine.</vt:lpstr>
      <vt:lpstr>Example #1: Live coding...</vt:lpstr>
      <vt:lpstr>Relation of Return object and Promise object</vt:lpstr>
      <vt:lpstr>Anatomy of a coroutine</vt:lpstr>
      <vt:lpstr>Anatomy of a coroutine (attn: pseudo-code!)</vt:lpstr>
      <vt:lpstr>Anatomy of a coroutine</vt:lpstr>
      <vt:lpstr>Example #2: Turn Printer into coroutine</vt:lpstr>
      <vt:lpstr>Example #2: Live coding...</vt:lpstr>
      <vt:lpstr>Anatomy of an awaiter</vt:lpstr>
      <vt:lpstr>Epilog</vt:lpstr>
      <vt:lpstr>Additional examples</vt:lpstr>
      <vt:lpstr>Review</vt:lpstr>
      <vt:lpstr>Review</vt:lpstr>
      <vt:lpstr>Links</vt:lpstr>
      <vt:lpstr>Beat Schär | Senior Embedded Engineer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Beat Schär</dc:creator>
  <cp:lastModifiedBy>Beat Schär</cp:lastModifiedBy>
  <cp:revision>7</cp:revision>
  <cp:lastPrinted>2015-03-17T10:04:43Z</cp:lastPrinted>
  <dcterms:created xsi:type="dcterms:W3CDTF">2023-03-01T07:57:32Z</dcterms:created>
  <dcterms:modified xsi:type="dcterms:W3CDTF">2024-04-15T12:06:56Z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0x010100AFECA5C03B5B3648A59C327F9B592BCA</vt:lpwstr>
  </property>
  <property fmtid="{D5CDD505-2E9C-101B-9397-08002B2CF9AE}" pid="3" name="AuthorIds_UIVersion_4096">
    <vt:lpwstr>357</vt:lpwstr>
  </property>
</Properties>
</file>